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67" r:id="rId3"/>
    <p:sldId id="258" r:id="rId4"/>
    <p:sldId id="259" r:id="rId5"/>
    <p:sldId id="263" r:id="rId6"/>
    <p:sldId id="260" r:id="rId7"/>
    <p:sldId id="261" r:id="rId8"/>
    <p:sldId id="262" r:id="rId9"/>
    <p:sldId id="264" r:id="rId10"/>
    <p:sldId id="266" r:id="rId11"/>
    <p:sldId id="273" r:id="rId12"/>
    <p:sldId id="274" r:id="rId13"/>
    <p:sldId id="268" r:id="rId14"/>
    <p:sldId id="271" r:id="rId15"/>
    <p:sldId id="269" r:id="rId16"/>
    <p:sldId id="270" r:id="rId17"/>
    <p:sldId id="275" r:id="rId18"/>
    <p:sldId id="272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26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4CDED-D914-4D82-8059-9AC463495288}" type="datetimeFigureOut">
              <a:rPr lang="ru-RU" smtClean="0"/>
              <a:t>14.05.2019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0C8C3C5F-3308-4354-BC02-45B1AD61D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005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4CDED-D914-4D82-8059-9AC463495288}" type="datetimeFigureOut">
              <a:rPr lang="ru-RU" smtClean="0"/>
              <a:t>14.05.2019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0C8C3C5F-3308-4354-BC02-45B1AD61D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20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4CDED-D914-4D82-8059-9AC463495288}" type="datetimeFigureOut">
              <a:rPr lang="ru-RU" smtClean="0"/>
              <a:t>14.05.2019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0C8C3C5F-3308-4354-BC02-45B1AD61D64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09045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4CDED-D914-4D82-8059-9AC463495288}" type="datetimeFigureOut">
              <a:rPr lang="ru-RU" smtClean="0"/>
              <a:t>14.05.2019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0C8C3C5F-3308-4354-BC02-45B1AD61D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8905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4CDED-D914-4D82-8059-9AC463495288}" type="datetimeFigureOut">
              <a:rPr lang="ru-RU" smtClean="0"/>
              <a:t>14.05.2019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0C8C3C5F-3308-4354-BC02-45B1AD61D64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1014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4CDED-D914-4D82-8059-9AC463495288}" type="datetimeFigureOut">
              <a:rPr lang="ru-RU" smtClean="0"/>
              <a:t>14.05.2019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0C8C3C5F-3308-4354-BC02-45B1AD61D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7170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4CDED-D914-4D82-8059-9AC463495288}" type="datetimeFigureOut">
              <a:rPr lang="ru-RU" smtClean="0"/>
              <a:t>14.05.2019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C3C5F-3308-4354-BC02-45B1AD61D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1107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4CDED-D914-4D82-8059-9AC463495288}" type="datetimeFigureOut">
              <a:rPr lang="ru-RU" smtClean="0"/>
              <a:t>14.05.2019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C3C5F-3308-4354-BC02-45B1AD61D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584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4CDED-D914-4D82-8059-9AC463495288}" type="datetimeFigureOut">
              <a:rPr lang="ru-RU" smtClean="0"/>
              <a:t>14.05.2019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C3C5F-3308-4354-BC02-45B1AD61D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837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4CDED-D914-4D82-8059-9AC463495288}" type="datetimeFigureOut">
              <a:rPr lang="ru-RU" smtClean="0"/>
              <a:t>14.05.2019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0C8C3C5F-3308-4354-BC02-45B1AD61D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819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4CDED-D914-4D82-8059-9AC463495288}" type="datetimeFigureOut">
              <a:rPr lang="ru-RU" smtClean="0"/>
              <a:t>14.05.2019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0C8C3C5F-3308-4354-BC02-45B1AD61D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942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4CDED-D914-4D82-8059-9AC463495288}" type="datetimeFigureOut">
              <a:rPr lang="ru-RU" smtClean="0"/>
              <a:t>14.05.2019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0C8C3C5F-3308-4354-BC02-45B1AD61D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805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4CDED-D914-4D82-8059-9AC463495288}" type="datetimeFigureOut">
              <a:rPr lang="ru-RU" smtClean="0"/>
              <a:t>14.05.2019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C3C5F-3308-4354-BC02-45B1AD61D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608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4CDED-D914-4D82-8059-9AC463495288}" type="datetimeFigureOut">
              <a:rPr lang="ru-RU" smtClean="0"/>
              <a:t>14.05.2019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C3C5F-3308-4354-BC02-45B1AD61D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937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4CDED-D914-4D82-8059-9AC463495288}" type="datetimeFigureOut">
              <a:rPr lang="ru-RU" smtClean="0"/>
              <a:t>14.05.2019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C3C5F-3308-4354-BC02-45B1AD61D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647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4CDED-D914-4D82-8059-9AC463495288}" type="datetimeFigureOut">
              <a:rPr lang="ru-RU" smtClean="0"/>
              <a:t>14.05.2019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0C8C3C5F-3308-4354-BC02-45B1AD61D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764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4CDED-D914-4D82-8059-9AC463495288}" type="datetimeFigureOut">
              <a:rPr lang="ru-RU" smtClean="0"/>
              <a:t>14.05.2019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C8C3C5F-3308-4354-BC02-45B1AD61D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190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577" t="9406" r="7852" b="67219"/>
          <a:stretch/>
        </p:blipFill>
        <p:spPr bwMode="auto">
          <a:xfrm>
            <a:off x="2771800" y="116632"/>
            <a:ext cx="6336705" cy="12961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7704" y="2420888"/>
            <a:ext cx="64087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Публичный доклад первичной профсоюзной организации</a:t>
            </a:r>
          </a:p>
          <a:p>
            <a:pPr algn="ctr"/>
            <a:r>
              <a:rPr lang="ru-RU" sz="3600" b="1" dirty="0" smtClean="0"/>
              <a:t>ГБОУ ШКОЛА №1411 </a:t>
            </a:r>
          </a:p>
          <a:p>
            <a:pPr algn="ctr"/>
            <a:r>
              <a:rPr lang="ru-RU" sz="3600" b="1" dirty="0" smtClean="0"/>
              <a:t>2018 </a:t>
            </a:r>
            <a:r>
              <a:rPr lang="ru-RU" sz="3600" b="1" dirty="0" smtClean="0"/>
              <a:t>год 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16397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052736"/>
            <a:ext cx="6512511" cy="114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Культмассовая работа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577" t="9406" r="7852" b="67219"/>
          <a:stretch/>
        </p:blipFill>
        <p:spPr bwMode="auto">
          <a:xfrm>
            <a:off x="3347864" y="0"/>
            <a:ext cx="5778966" cy="1052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85084" y="1696192"/>
            <a:ext cx="8352928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 smtClean="0"/>
              <a:t>Экскурсионная поездка в г. Санкт-Петербург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 smtClean="0"/>
              <a:t>Экскурсионная поездка в г. </a:t>
            </a:r>
            <a:r>
              <a:rPr lang="ru-RU" sz="2000" dirty="0" smtClean="0"/>
              <a:t>Сергиев Посад</a:t>
            </a:r>
            <a:endParaRPr lang="ru-RU" sz="2000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 smtClean="0"/>
              <a:t>Посещение театров, концертов в рамках программы МГО </a:t>
            </a:r>
            <a:r>
              <a:rPr lang="ru-RU" sz="2000" dirty="0" smtClean="0"/>
              <a:t>«От спорта к искусству»</a:t>
            </a:r>
            <a:endParaRPr lang="ru-RU" sz="2000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 smtClean="0"/>
              <a:t>Поздравление сотрудников с праздниками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 smtClean="0"/>
              <a:t>Участие молодых педагогов в </a:t>
            </a:r>
            <a:r>
              <a:rPr lang="ru-RU" sz="2000" dirty="0" smtClean="0"/>
              <a:t>мероприятиях МГО</a:t>
            </a:r>
            <a:r>
              <a:rPr lang="ru-RU" sz="2000" dirty="0" smtClean="0"/>
              <a:t> 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 smtClean="0"/>
              <a:t>Экскурсионная поездка в Истру</a:t>
            </a:r>
            <a:endParaRPr lang="ru-RU" sz="2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/>
              <a:t>Театрализованные </a:t>
            </a:r>
            <a:r>
              <a:rPr lang="ru-RU" sz="2000" dirty="0" smtClean="0"/>
              <a:t>поздравления юбиляров – весь комплекс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6276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2024" y="75565"/>
            <a:ext cx="7704667" cy="19812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Активная гражданская позиция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12679" y="3068960"/>
            <a:ext cx="2327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92288" y="697028"/>
            <a:ext cx="6524138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 smtClean="0"/>
              <a:t>Участие в шествиях и митингах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52796"/>
            <a:ext cx="3406792" cy="25550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149080"/>
            <a:ext cx="3414597" cy="2558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042" y="1284175"/>
            <a:ext cx="3589781" cy="2692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772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9333" y="332656"/>
            <a:ext cx="7704667" cy="122413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Молодым везде у нас дорога…</a:t>
            </a:r>
            <a:r>
              <a:rPr lang="ru-RU" sz="3200" b="1" dirty="0">
                <a:solidFill>
                  <a:srgbClr val="FF0000"/>
                </a:solidFill>
              </a:rPr>
              <a:t/>
            </a:r>
            <a:br>
              <a:rPr lang="ru-RU" sz="3200" b="1" dirty="0">
                <a:solidFill>
                  <a:srgbClr val="FF0000"/>
                </a:solidFill>
              </a:rPr>
            </a:b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857" y="4194524"/>
            <a:ext cx="3308455" cy="24813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3" y="936777"/>
            <a:ext cx="3308455" cy="24813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291" y="936778"/>
            <a:ext cx="3514323" cy="23440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3" y="4113369"/>
            <a:ext cx="3384983" cy="2538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672545"/>
            <a:ext cx="3308454" cy="1854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286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8136903" cy="1459631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Экскурсионная поездка </a:t>
            </a: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в </a:t>
            </a:r>
            <a:r>
              <a:rPr lang="ru-RU" sz="2800" b="1" dirty="0" smtClean="0">
                <a:solidFill>
                  <a:srgbClr val="FF0000"/>
                </a:solidFill>
              </a:rPr>
              <a:t>г</a:t>
            </a:r>
            <a:r>
              <a:rPr lang="ru-RU" sz="2800" b="1" dirty="0">
                <a:solidFill>
                  <a:srgbClr val="FF0000"/>
                </a:solidFill>
              </a:rPr>
              <a:t>. Санкт-Петербург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648271"/>
            <a:ext cx="6696745" cy="4464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886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60649"/>
            <a:ext cx="7056784" cy="792088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>
                <a:solidFill>
                  <a:srgbClr val="FF0000"/>
                </a:solidFill>
              </a:rPr>
              <a:t>Экскурсионная поездка в 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г</a:t>
            </a:r>
            <a:r>
              <a:rPr lang="ru-RU" b="1" dirty="0">
                <a:solidFill>
                  <a:srgbClr val="FF0000"/>
                </a:solidFill>
              </a:rPr>
              <a:t>. Санкт-Петербург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881" y="3573016"/>
            <a:ext cx="3995936" cy="2996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12776"/>
            <a:ext cx="4067944" cy="2711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390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892" y="3933056"/>
            <a:ext cx="3545740" cy="26593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352928" cy="960864"/>
          </a:xfrm>
        </p:spPr>
        <p:txBody>
          <a:bodyPr>
            <a:normAutofit/>
          </a:bodyPr>
          <a:lstStyle/>
          <a:p>
            <a:pPr algn="just"/>
            <a:r>
              <a:rPr lang="ru-RU" sz="2800" b="1" dirty="0" smtClean="0">
                <a:solidFill>
                  <a:srgbClr val="FF0000"/>
                </a:solidFill>
              </a:rPr>
              <a:t>Экскурсионная поездка в г. Сергиев Посад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889356"/>
            <a:ext cx="2576238" cy="3434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800" y="889356"/>
            <a:ext cx="2576238" cy="3434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164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355161" cy="960864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Экскурсионная поездка в </a:t>
            </a:r>
            <a:r>
              <a:rPr lang="ru-RU" sz="2800" b="1" dirty="0" smtClean="0">
                <a:solidFill>
                  <a:srgbClr val="FF0000"/>
                </a:solidFill>
              </a:rPr>
              <a:t>г</a:t>
            </a:r>
            <a:r>
              <a:rPr lang="ru-RU" sz="2800" b="1" dirty="0">
                <a:solidFill>
                  <a:srgbClr val="FF0000"/>
                </a:solidFill>
              </a:rPr>
              <a:t>. </a:t>
            </a:r>
            <a:r>
              <a:rPr lang="ru-RU" sz="2800" b="1" dirty="0" smtClean="0">
                <a:solidFill>
                  <a:srgbClr val="FF0000"/>
                </a:solidFill>
              </a:rPr>
              <a:t>Истру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4" r="28633" b="10352"/>
          <a:stretch/>
        </p:blipFill>
        <p:spPr>
          <a:xfrm>
            <a:off x="774261" y="773007"/>
            <a:ext cx="3528392" cy="26372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79" t="-8726" r="15548" b="8726"/>
          <a:stretch/>
        </p:blipFill>
        <p:spPr>
          <a:xfrm>
            <a:off x="251520" y="3388311"/>
            <a:ext cx="5256584" cy="2941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220" y="1149504"/>
            <a:ext cx="3947087" cy="29603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3108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80" y="2166923"/>
            <a:ext cx="2206340" cy="45403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355161" cy="960864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Экскурсионная поездка в </a:t>
            </a:r>
            <a:r>
              <a:rPr lang="ru-RU" sz="2800" b="1" dirty="0" smtClean="0">
                <a:solidFill>
                  <a:srgbClr val="FF0000"/>
                </a:solidFill>
              </a:rPr>
              <a:t>г</a:t>
            </a:r>
            <a:r>
              <a:rPr lang="ru-RU" sz="2800" b="1" dirty="0">
                <a:solidFill>
                  <a:srgbClr val="FF0000"/>
                </a:solidFill>
              </a:rPr>
              <a:t>. </a:t>
            </a:r>
            <a:r>
              <a:rPr lang="ru-RU" sz="2800" b="1" dirty="0" smtClean="0">
                <a:solidFill>
                  <a:srgbClr val="FF0000"/>
                </a:solidFill>
              </a:rPr>
              <a:t>Истру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305" y="1412776"/>
            <a:ext cx="4032448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254" y="836712"/>
            <a:ext cx="2121167" cy="4365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727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404664"/>
            <a:ext cx="7704667" cy="115212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От спорта к искусству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92" y="1196752"/>
            <a:ext cx="2738256" cy="3651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411249"/>
            <a:ext cx="2738256" cy="3651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077" y="4221088"/>
            <a:ext cx="3331387" cy="2498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28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45639"/>
            <a:ext cx="4282984" cy="128089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Наши ветераны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9" y="620688"/>
            <a:ext cx="3744415" cy="28083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808" y="3873463"/>
            <a:ext cx="3600399" cy="2700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70" y="3873463"/>
            <a:ext cx="3365445" cy="25240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10" y="980728"/>
            <a:ext cx="3468112" cy="26010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71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3776" y="1052736"/>
            <a:ext cx="6512511" cy="114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задачи 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деятельности профсоюза за данный период</a:t>
            </a:r>
          </a:p>
        </p:txBody>
      </p:sp>
      <p:pic>
        <p:nvPicPr>
          <p:cNvPr id="3" name="Рисунок 2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577" t="9406" r="7852" b="67219"/>
          <a:stretch/>
        </p:blipFill>
        <p:spPr bwMode="auto">
          <a:xfrm>
            <a:off x="3779913" y="-16346"/>
            <a:ext cx="5328592" cy="10690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59632" y="2157206"/>
            <a:ext cx="748883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/>
              <a:t>с</a:t>
            </a:r>
            <a:r>
              <a:rPr lang="ru-RU" sz="2000" dirty="0" smtClean="0"/>
              <a:t>одействие в выполнении коллективного договора;</a:t>
            </a:r>
          </a:p>
          <a:p>
            <a:endParaRPr lang="ru-RU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/>
              <a:t>осуществление </a:t>
            </a:r>
            <a:r>
              <a:rPr lang="ru-RU" sz="2000" dirty="0"/>
              <a:t>общественного контроля над соблюдением трудового кодекса РФ, правил и норм охраны труда</a:t>
            </a:r>
            <a:r>
              <a:rPr lang="ru-RU" sz="2000" dirty="0" smtClean="0"/>
              <a:t>;</a:t>
            </a:r>
          </a:p>
          <a:p>
            <a:endParaRPr lang="ru-RU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/>
              <a:t>активное </a:t>
            </a:r>
            <a:r>
              <a:rPr lang="ru-RU" sz="2000" dirty="0"/>
              <a:t>участие в реализации мероприятий, направленных на дальнейшее повышение жизненного уровня членов образовательного учреждения, дальнейшее улучшение условий труда на рабочих местах, организация отдыха, оздоровления, досуговой деятельности педагогов.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3923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577" t="9406" r="7852" b="67219"/>
          <a:stretch/>
        </p:blipFill>
        <p:spPr bwMode="auto">
          <a:xfrm>
            <a:off x="4260279" y="-16346"/>
            <a:ext cx="4848225" cy="7810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Блок-схема: альтернативный процесс 4"/>
          <p:cNvSpPr/>
          <p:nvPr/>
        </p:nvSpPr>
        <p:spPr>
          <a:xfrm>
            <a:off x="2939975" y="3068960"/>
            <a:ext cx="3744416" cy="93610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    Работодатель         	ПК</a:t>
            </a:r>
            <a:endParaRPr lang="ru-RU" dirty="0"/>
          </a:p>
        </p:txBody>
      </p:sp>
      <p:sp>
        <p:nvSpPr>
          <p:cNvPr id="6" name="Двойная стрелка влево/вправо 5"/>
          <p:cNvSpPr/>
          <p:nvPr/>
        </p:nvSpPr>
        <p:spPr>
          <a:xfrm>
            <a:off x="5045634" y="3465004"/>
            <a:ext cx="576064" cy="144016"/>
          </a:xfrm>
          <a:prstGeom prst="left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30375" y="2135152"/>
            <a:ext cx="1800200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Коллективные переговоры</a:t>
            </a:r>
            <a:endParaRPr lang="ru-RU" sz="14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89150" y="3386762"/>
            <a:ext cx="1800200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Переговоры по вопросам регулирования труда</a:t>
            </a:r>
            <a:endParaRPr lang="ru-RU" sz="14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89150" y="4581128"/>
            <a:ext cx="1800200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Участие в управлении ОУ</a:t>
            </a:r>
            <a:endParaRPr lang="ru-RU" sz="14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821498" y="4581128"/>
            <a:ext cx="1800200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Участие в работе УС</a:t>
            </a:r>
            <a:endParaRPr lang="ru-RU" sz="14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984268" y="2094186"/>
            <a:ext cx="1800200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Согласование локальных  актов</a:t>
            </a:r>
            <a:endParaRPr lang="ru-RU" sz="1400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947861" y="4581128"/>
            <a:ext cx="1800200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Обеспечение гарантий трудовых прав</a:t>
            </a:r>
            <a:endParaRPr lang="ru-RU" sz="1400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953846" y="3356957"/>
            <a:ext cx="1800200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Контроль за выполнением коллективного договора</a:t>
            </a:r>
            <a:endParaRPr lang="ru-RU" sz="1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419872" y="945833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Социальное партнерство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73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067614"/>
            <a:ext cx="6512511" cy="1143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Охрана труда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577" t="9406" r="7852" b="67219"/>
          <a:stretch/>
        </p:blipFill>
        <p:spPr bwMode="auto">
          <a:xfrm>
            <a:off x="4260279" y="-16346"/>
            <a:ext cx="4848225" cy="7810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2060848"/>
            <a:ext cx="748883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/>
              <a:t>Период действия СОУТ до 2020 года</a:t>
            </a:r>
          </a:p>
          <a:p>
            <a:endParaRPr lang="ru-RU" sz="2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/>
              <a:t>Аттестовано рабочих мест - </a:t>
            </a:r>
            <a:r>
              <a:rPr lang="ru-RU" sz="2000" dirty="0" smtClean="0"/>
              <a:t>100</a:t>
            </a:r>
            <a:r>
              <a:rPr lang="ru-RU" sz="2000" dirty="0" smtClean="0"/>
              <a:t>%</a:t>
            </a:r>
          </a:p>
          <a:p>
            <a:endParaRPr lang="ru-RU" sz="2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/>
              <a:t>Согласовано инструкций по охране труда – </a:t>
            </a:r>
            <a:r>
              <a:rPr lang="ru-RU" sz="2000" dirty="0" smtClean="0"/>
              <a:t>100</a:t>
            </a:r>
            <a:endParaRPr lang="ru-RU" sz="2000" dirty="0" smtClean="0"/>
          </a:p>
          <a:p>
            <a:endParaRPr lang="ru-RU" sz="2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/>
              <a:t>Количество уполномоченных: </a:t>
            </a:r>
            <a:r>
              <a:rPr lang="ru-RU" sz="2000" dirty="0" smtClean="0"/>
              <a:t>12</a:t>
            </a:r>
            <a:endParaRPr lang="ru-RU" sz="2000" dirty="0" smtClean="0"/>
          </a:p>
          <a:p>
            <a:endParaRPr lang="ru-RU" sz="2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/>
              <a:t>Количество выданных предписаний: 0 </a:t>
            </a:r>
          </a:p>
          <a:p>
            <a:endParaRPr lang="ru-RU" sz="2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/>
              <a:t>Из них выполнено: 0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829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90872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Динамика роста численности  членов профсоюза в ОУ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577" t="9406" r="7852" b="67219"/>
          <a:stretch/>
        </p:blipFill>
        <p:spPr bwMode="auto">
          <a:xfrm>
            <a:off x="4260279" y="-16346"/>
            <a:ext cx="4848225" cy="7810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5616" y="2348880"/>
            <a:ext cx="74888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2016-2017</a:t>
            </a:r>
            <a:endParaRPr lang="ru-RU" sz="2400" b="1" dirty="0"/>
          </a:p>
          <a:p>
            <a:r>
              <a:rPr lang="ru-RU" sz="2400" dirty="0"/>
              <a:t>Общее количество – </a:t>
            </a:r>
            <a:r>
              <a:rPr lang="ru-RU" sz="2400" dirty="0" smtClean="0"/>
              <a:t>532 </a:t>
            </a:r>
            <a:r>
              <a:rPr lang="ru-RU" sz="2400" dirty="0"/>
              <a:t>сотрудника</a:t>
            </a:r>
          </a:p>
          <a:p>
            <a:r>
              <a:rPr lang="ru-RU" sz="2400" dirty="0"/>
              <a:t>Члены профсоюза – </a:t>
            </a:r>
            <a:r>
              <a:rPr lang="ru-RU" sz="2400" dirty="0" smtClean="0"/>
              <a:t>395 </a:t>
            </a:r>
            <a:r>
              <a:rPr lang="ru-RU" sz="2400" dirty="0" smtClean="0"/>
              <a:t>человек</a:t>
            </a:r>
          </a:p>
          <a:p>
            <a:endParaRPr lang="ru-RU" sz="2400" dirty="0"/>
          </a:p>
          <a:p>
            <a:r>
              <a:rPr lang="ru-RU" sz="2400" b="1" dirty="0" smtClean="0"/>
              <a:t>2017-2018</a:t>
            </a:r>
            <a:endParaRPr lang="ru-RU" sz="2400" b="1" dirty="0"/>
          </a:p>
          <a:p>
            <a:r>
              <a:rPr lang="ru-RU" sz="2400" dirty="0"/>
              <a:t>Общее количество – </a:t>
            </a:r>
            <a:r>
              <a:rPr lang="ru-RU" sz="2400" dirty="0" smtClean="0"/>
              <a:t> 516 сотрудника</a:t>
            </a:r>
            <a:endParaRPr lang="ru-RU" sz="2400" dirty="0"/>
          </a:p>
          <a:p>
            <a:r>
              <a:rPr lang="ru-RU" sz="2400" dirty="0"/>
              <a:t>Члены профсоюза </a:t>
            </a:r>
            <a:r>
              <a:rPr lang="ru-RU" sz="2400"/>
              <a:t>– </a:t>
            </a:r>
            <a:r>
              <a:rPr lang="ru-RU" sz="2400" smtClean="0"/>
              <a:t> 57 %</a:t>
            </a:r>
            <a:endParaRPr lang="ru-RU" sz="2400" dirty="0"/>
          </a:p>
          <a:p>
            <a:endParaRPr lang="ru-RU" sz="24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1265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577" t="9406" r="7852" b="67219"/>
          <a:stretch/>
        </p:blipFill>
        <p:spPr bwMode="auto">
          <a:xfrm>
            <a:off x="4260279" y="-16346"/>
            <a:ext cx="4848225" cy="7810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47664" y="1268760"/>
            <a:ext cx="6512511" cy="114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Программы для членов профсоюза ГБОУ Школа №1411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2564904"/>
            <a:ext cx="7488832" cy="2194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ru-RU" sz="2400" dirty="0" smtClean="0"/>
              <a:t>Программы МГО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ru-RU" sz="2400" dirty="0" smtClean="0"/>
              <a:t>Программы ТО ПРОНМ СВАО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ru-RU" sz="2400" dirty="0" smtClean="0"/>
              <a:t>Программы ППО ГБОУ Школа №1411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3859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926173"/>
            <a:ext cx="7776864" cy="1143000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Направления работы ПК ГБОУ Школа №1411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577" t="9406" r="7852" b="67219"/>
          <a:stretch/>
        </p:blipFill>
        <p:spPr bwMode="auto">
          <a:xfrm>
            <a:off x="4260279" y="-16346"/>
            <a:ext cx="4848225" cy="7810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2069173"/>
            <a:ext cx="74888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 smtClean="0"/>
              <a:t>Организационно-массовая работа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 smtClean="0"/>
              <a:t>Информационная работа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 smtClean="0"/>
              <a:t>Трудовые вопросы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 smtClean="0"/>
              <a:t>Охрана труда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 smtClean="0"/>
              <a:t>Социальные вопросы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 smtClean="0"/>
              <a:t>Работа с молодежью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 smtClean="0"/>
              <a:t>Культурно-массовая и спортивная работа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2749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1" y="1196752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Расходование финансовых средств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577" t="9406" r="7852" b="67219"/>
          <a:stretch/>
        </p:blipFill>
        <p:spPr bwMode="auto">
          <a:xfrm>
            <a:off x="4260279" y="-16346"/>
            <a:ext cx="4848225" cy="7810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2771800"/>
            <a:ext cx="7520623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 smtClean="0"/>
              <a:t>Материальная помощь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 smtClean="0"/>
              <a:t>Культмассовые мероприятия (театры, экскурсии, праздники, новогодняя кампания)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 smtClean="0"/>
              <a:t>Дотации ППО на летний и зимний отдых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2952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9556" y="1052736"/>
            <a:ext cx="6512511" cy="114300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Информационная работа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577" t="9406" r="7852" b="67219"/>
          <a:stretch/>
        </p:blipFill>
        <p:spPr bwMode="auto">
          <a:xfrm>
            <a:off x="4260279" y="-16346"/>
            <a:ext cx="4848225" cy="7810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2996952"/>
            <a:ext cx="8820472" cy="2333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 smtClean="0"/>
              <a:t>Профсоюзный стенд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 smtClean="0"/>
              <a:t>Выступления на педагогических собраниях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 smtClean="0"/>
              <a:t>Рассылка по электронной почте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0341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229</TotalTime>
  <Words>341</Words>
  <Application>Microsoft Office PowerPoint</Application>
  <PresentationFormat>Экран (4:3)</PresentationFormat>
  <Paragraphs>77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Century Gothic</vt:lpstr>
      <vt:lpstr>Wingdings</vt:lpstr>
      <vt:lpstr>Wingdings 3</vt:lpstr>
      <vt:lpstr>Легкий дым</vt:lpstr>
      <vt:lpstr>Презентация PowerPoint</vt:lpstr>
      <vt:lpstr>Основные задачи деятельности профсоюза за данный период</vt:lpstr>
      <vt:lpstr>Презентация PowerPoint</vt:lpstr>
      <vt:lpstr>Охрана труда</vt:lpstr>
      <vt:lpstr>Динамика роста численности  членов профсоюза в ОУ</vt:lpstr>
      <vt:lpstr>Программы для членов профсоюза ГБОУ Школа №1411 </vt:lpstr>
      <vt:lpstr>Направления работы ПК ГБОУ Школа №1411</vt:lpstr>
      <vt:lpstr>Расходование финансовых средств</vt:lpstr>
      <vt:lpstr>Информационная работа</vt:lpstr>
      <vt:lpstr>Культмассовая работа</vt:lpstr>
      <vt:lpstr>Активная гражданская позиция</vt:lpstr>
      <vt:lpstr>Молодым везде у нас дорога… </vt:lpstr>
      <vt:lpstr>Экскурсионная поездка  в г. Санкт-Петербург</vt:lpstr>
      <vt:lpstr>Экскурсионная поездка в  г. Санкт-Петербург</vt:lpstr>
      <vt:lpstr>Экскурсионная поездка в г. Сергиев Посад</vt:lpstr>
      <vt:lpstr>Экскурсионная поездка в г. Истру</vt:lpstr>
      <vt:lpstr>Экскурсионная поездка в г. Истру</vt:lpstr>
      <vt:lpstr>От спорта к искусству</vt:lpstr>
      <vt:lpstr>Наши ветераны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Публичный доклад первичной профсоюзной организации  ГБОУ Школа № 1411  за 2016 г.</dc:title>
  <dc:creator>user</dc:creator>
  <cp:lastModifiedBy>user</cp:lastModifiedBy>
  <cp:revision>32</cp:revision>
  <dcterms:created xsi:type="dcterms:W3CDTF">2017-03-30T09:34:26Z</dcterms:created>
  <dcterms:modified xsi:type="dcterms:W3CDTF">2019-05-14T14:19:44Z</dcterms:modified>
</cp:coreProperties>
</file>